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 varScale="1">
        <p:scale>
          <a:sx n="101" d="100"/>
          <a:sy n="101" d="100"/>
        </p:scale>
        <p:origin x="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8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8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8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0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6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7DAB7-2364-0446-9DFC-F864E428893E}" type="datetimeFigureOut">
              <a:rPr lang="en-US" smtClean="0"/>
              <a:t>5/1/17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074A1-63E8-7D4A-BAB3-3062BA68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6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Geach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double briefing and overcharging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GENERAL COUNCIL OF THE BAR OF SOUTH AFRICA v GEACH AND OTHERS 2013 (2) </a:t>
            </a:r>
            <a:r>
              <a:rPr lang="en-US" dirty="0" smtClean="0"/>
              <a:t>SA 52</a:t>
            </a:r>
            <a:r>
              <a:rPr lang="en-US" dirty="0"/>
              <a:t> </a:t>
            </a:r>
            <a:r>
              <a:rPr lang="mr-IN" dirty="0" smtClean="0"/>
              <a:t>(SCA</a:t>
            </a:r>
            <a:r>
              <a:rPr lang="mr-IN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4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advocates had accepted multiple briefs to conduct trials on the </a:t>
            </a:r>
            <a:r>
              <a:rPr lang="en-US" dirty="0" smtClean="0"/>
              <a:t>same day </a:t>
            </a:r>
          </a:p>
          <a:p>
            <a:r>
              <a:rPr lang="en-US" dirty="0" smtClean="0"/>
              <a:t>against </a:t>
            </a:r>
            <a:r>
              <a:rPr lang="en-US" dirty="0"/>
              <a:t>the Road Accident Fund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in each case had charged a full trial fee</a:t>
            </a:r>
          </a:p>
        </p:txBody>
      </p:sp>
    </p:spTree>
    <p:extLst>
      <p:ext uri="{BB962C8B-B14F-4D97-AF65-F5344CB8AC3E}">
        <p14:creationId xmlns:p14="http://schemas.microsoft.com/office/powerpoint/2010/main" val="104794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and proper to practice as advocate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case the end to which the high court had conducted its enquiry was </a:t>
            </a:r>
            <a:r>
              <a:rPr lang="en-US" dirty="0" smtClean="0"/>
              <a:t>the </a:t>
            </a:r>
            <a:r>
              <a:rPr lang="en-US" dirty="0"/>
              <a:t>protection </a:t>
            </a:r>
            <a:r>
              <a:rPr lang="en-US" dirty="0" smtClean="0"/>
              <a:t>of the </a:t>
            </a:r>
            <a:r>
              <a:rPr lang="en-US" dirty="0"/>
              <a:t>public.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Supreme Court of Appeal noted that once an advocate had exhibited </a:t>
            </a:r>
            <a:r>
              <a:rPr lang="en-US" dirty="0" smtClean="0"/>
              <a:t>dishonesty it </a:t>
            </a:r>
            <a:r>
              <a:rPr lang="en-US" dirty="0"/>
              <a:t>might be inferred that the dishonesty would recur and for that reason he ought ordinarily to </a:t>
            </a:r>
            <a:r>
              <a:rPr lang="en-US" dirty="0" smtClean="0"/>
              <a:t>be barred </a:t>
            </a:r>
            <a:r>
              <a:rPr lang="en-US" dirty="0"/>
              <a:t>from practice. </a:t>
            </a:r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/>
              <a:t>in exceptional circumstances would this inference not need to </a:t>
            </a:r>
            <a:r>
              <a:rPr lang="en-US" dirty="0" smtClean="0"/>
              <a:t>be drawn </a:t>
            </a:r>
            <a:r>
              <a:rPr lang="en-US" dirty="0"/>
              <a:t>and striking off not need to follow. The exception could be expressed in the distinction </a:t>
            </a:r>
            <a:r>
              <a:rPr lang="en-US" dirty="0" smtClean="0"/>
              <a:t>of a </a:t>
            </a:r>
            <a:r>
              <a:rPr lang="en-US" dirty="0"/>
              <a:t>'character defect' as against a 'moral lapse'.</a:t>
            </a:r>
          </a:p>
        </p:txBody>
      </p:sp>
    </p:spTree>
    <p:extLst>
      <p:ext uri="{BB962C8B-B14F-4D97-AF65-F5344CB8AC3E}">
        <p14:creationId xmlns:p14="http://schemas.microsoft.com/office/powerpoint/2010/main" val="90193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700"/>
            <a:ext cx="10515600" cy="5910263"/>
          </a:xfrm>
        </p:spPr>
        <p:txBody>
          <a:bodyPr>
            <a:normAutofit/>
          </a:bodyPr>
          <a:lstStyle/>
          <a:p>
            <a:r>
              <a:rPr lang="en-US" dirty="0"/>
              <a:t>Accepting briefs to conduct more than one trial on the same day </a:t>
            </a:r>
            <a:r>
              <a:rPr lang="en-US" dirty="0" smtClean="0"/>
              <a:t>is </a:t>
            </a:r>
            <a:r>
              <a:rPr lang="en-US" dirty="0"/>
              <a:t>generally </a:t>
            </a:r>
            <a:r>
              <a:rPr lang="en-US" dirty="0" smtClean="0"/>
              <a:t>prohibited by </a:t>
            </a:r>
            <a:r>
              <a:rPr lang="en-US" dirty="0"/>
              <a:t>the rules of the bar for the obvious reason that an advocate is not capable of conducting </a:t>
            </a:r>
            <a:r>
              <a:rPr lang="en-US" dirty="0" smtClean="0"/>
              <a:t>trials simultaneously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consequence of holding briefs to conduct two trials on one day is </a:t>
            </a:r>
            <a:r>
              <a:rPr lang="en-US" dirty="0" smtClean="0"/>
              <a:t>inevitably that </a:t>
            </a:r>
            <a:r>
              <a:rPr lang="en-US" dirty="0"/>
              <a:t>if both trials proceed the advocate will find himself or herself compelled to overcome </a:t>
            </a:r>
            <a:r>
              <a:rPr lang="en-US" dirty="0" smtClean="0"/>
              <a:t>the dilemma </a:t>
            </a:r>
            <a:r>
              <a:rPr lang="en-US" dirty="0"/>
              <a:t>by directing at least one case to H settlement, perhaps against the interests of </a:t>
            </a:r>
            <a:r>
              <a:rPr lang="en-US" dirty="0" smtClean="0"/>
              <a:t>the client</a:t>
            </a:r>
            <a:r>
              <a:rPr lang="en-US" dirty="0"/>
              <a:t>, or by postponing one so as to continue with the other, again against the interests of </a:t>
            </a:r>
            <a:r>
              <a:rPr lang="en-US" dirty="0" smtClean="0"/>
              <a:t>the client</a:t>
            </a:r>
            <a:r>
              <a:rPr lang="en-US" dirty="0"/>
              <a:t>, or by surrendering the brief to an unprepared colleague (assuming a colleague was </a:t>
            </a:r>
            <a:r>
              <a:rPr lang="en-US" dirty="0" smtClean="0"/>
              <a:t>willing to </a:t>
            </a:r>
            <a:r>
              <a:rPr lang="en-US" dirty="0"/>
              <a:t>accept it).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not surprising then that the practice of accepting potentially conflicting </a:t>
            </a:r>
            <a:r>
              <a:rPr lang="en-US" dirty="0" smtClean="0"/>
              <a:t>briefs commonly </a:t>
            </a:r>
            <a:r>
              <a:rPr lang="en-US" dirty="0"/>
              <a:t>called </a:t>
            </a:r>
            <a:r>
              <a:rPr lang="en-US" dirty="0" smtClean="0"/>
              <a:t> </a:t>
            </a:r>
            <a:r>
              <a:rPr lang="en-US" dirty="0"/>
              <a:t>'double-briefing' — is expressly prohibited by rule 2.6 of the Uniform </a:t>
            </a:r>
            <a:r>
              <a:rPr lang="en-US" dirty="0" smtClean="0"/>
              <a:t>Rules of </a:t>
            </a:r>
            <a:r>
              <a:rPr lang="en-US" dirty="0"/>
              <a:t>the bar</a:t>
            </a:r>
          </a:p>
        </p:txBody>
      </p:sp>
    </p:spTree>
    <p:extLst>
      <p:ext uri="{BB962C8B-B14F-4D97-AF65-F5344CB8AC3E}">
        <p14:creationId xmlns:p14="http://schemas.microsoft.com/office/powerpoint/2010/main" val="82610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>
            <a:normAutofit/>
          </a:bodyPr>
          <a:lstStyle/>
          <a:p>
            <a:r>
              <a:rPr lang="en-US" dirty="0"/>
              <a:t>An advocate who accepts a brief to conduct a trial must hold himself or herself available </a:t>
            </a:r>
            <a:r>
              <a:rPr lang="en-US" dirty="0" smtClean="0"/>
              <a:t>to do </a:t>
            </a:r>
            <a:r>
              <a:rPr lang="en-US" dirty="0"/>
              <a:t>so. </a:t>
            </a:r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the advocate has held </a:t>
            </a:r>
            <a:r>
              <a:rPr lang="en-US" dirty="0" smtClean="0"/>
              <a:t>himself </a:t>
            </a:r>
            <a:r>
              <a:rPr lang="en-US" dirty="0"/>
              <a:t>or herself available he or she is </a:t>
            </a:r>
            <a:r>
              <a:rPr lang="en-US" dirty="0" smtClean="0"/>
              <a:t>generally entitled </a:t>
            </a:r>
            <a:r>
              <a:rPr lang="en-US" dirty="0"/>
              <a:t>to a full day's fee if the case settles on the day or even shortly before that and </a:t>
            </a:r>
            <a:r>
              <a:rPr lang="en-US" dirty="0" smtClean="0"/>
              <a:t>the advocate </a:t>
            </a:r>
            <a:r>
              <a:rPr lang="en-US" dirty="0"/>
              <a:t>has been left with no other income for the day.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if his or her instructions are </a:t>
            </a:r>
            <a:r>
              <a:rPr lang="en-US" dirty="0" smtClean="0"/>
              <a:t>to postpone </a:t>
            </a:r>
            <a:r>
              <a:rPr lang="en-US" dirty="0"/>
              <a:t>a case when the roll is called, or to note </a:t>
            </a:r>
            <a:r>
              <a:rPr lang="en-US" dirty="0" smtClean="0"/>
              <a:t>that </a:t>
            </a:r>
            <a:r>
              <a:rPr lang="en-US" dirty="0"/>
              <a:t>the case has been settled, or </a:t>
            </a:r>
            <a:r>
              <a:rPr lang="en-US" dirty="0" smtClean="0"/>
              <a:t>to negotiate </a:t>
            </a:r>
            <a:r>
              <a:rPr lang="en-US" dirty="0"/>
              <a:t>a settlement of the claim, then the fee must be commensurate with that service. </a:t>
            </a:r>
            <a:endParaRPr lang="en-US" dirty="0" smtClean="0"/>
          </a:p>
          <a:p>
            <a:r>
              <a:rPr lang="en-US" dirty="0" smtClean="0"/>
              <a:t>To charge </a:t>
            </a:r>
            <a:r>
              <a:rPr lang="en-US" dirty="0"/>
              <a:t>a trial fee where the instructions are not to conduct a trial but instead to do </a:t>
            </a:r>
            <a:r>
              <a:rPr lang="en-US" dirty="0" smtClean="0"/>
              <a:t>something else </a:t>
            </a:r>
            <a:r>
              <a:rPr lang="en-US" dirty="0"/>
              <a:t>is overreaching</a:t>
            </a:r>
          </a:p>
        </p:txBody>
      </p:sp>
    </p:spTree>
    <p:extLst>
      <p:ext uri="{BB962C8B-B14F-4D97-AF65-F5344CB8AC3E}">
        <p14:creationId xmlns:p14="http://schemas.microsoft.com/office/powerpoint/2010/main" val="181269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9900"/>
            <a:ext cx="10515600" cy="57070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 doubt they were charged with </a:t>
            </a:r>
            <a:r>
              <a:rPr lang="en-US" dirty="0" smtClean="0"/>
              <a:t>double-briefing because </a:t>
            </a:r>
            <a:r>
              <a:rPr lang="en-US" dirty="0"/>
              <a:t>their records reflected that in each case they had been briefed </a:t>
            </a:r>
            <a:r>
              <a:rPr lang="en-US" dirty="0" smtClean="0"/>
              <a:t>to </a:t>
            </a:r>
            <a:r>
              <a:rPr lang="en-US" dirty="0"/>
              <a:t>conduct a trial. </a:t>
            </a:r>
            <a:endParaRPr lang="en-US" dirty="0" smtClean="0"/>
          </a:p>
          <a:p>
            <a:r>
              <a:rPr lang="en-US" dirty="0" smtClean="0"/>
              <a:t>Yet on </a:t>
            </a:r>
            <a:r>
              <a:rPr lang="en-US" dirty="0"/>
              <a:t>the facts they allege, in many cases neither they nor their attorneys intended that to </a:t>
            </a:r>
            <a:r>
              <a:rPr lang="en-US" dirty="0" smtClean="0"/>
              <a:t>occur, and </a:t>
            </a:r>
            <a:r>
              <a:rPr lang="en-US" dirty="0"/>
              <a:t>the briefs were marked in that way as a sham. </a:t>
            </a:r>
            <a:endParaRPr lang="en-US" dirty="0" smtClean="0"/>
          </a:p>
          <a:p>
            <a:r>
              <a:rPr lang="en-US" dirty="0" smtClean="0"/>
              <a:t>Rule </a:t>
            </a:r>
            <a:r>
              <a:rPr lang="en-US" dirty="0"/>
              <a:t>2.6 is concerned with what the </a:t>
            </a:r>
            <a:r>
              <a:rPr lang="en-US" dirty="0" smtClean="0"/>
              <a:t>advocate is </a:t>
            </a:r>
            <a:r>
              <a:rPr lang="en-US" dirty="0"/>
              <a:t>in truth called upon to do by his instructions, not to what is written on the briefing document.</a:t>
            </a:r>
          </a:p>
          <a:p>
            <a:r>
              <a:rPr lang="en-US" dirty="0"/>
              <a:t>It is probably true that in many cases the manner </a:t>
            </a:r>
            <a:r>
              <a:rPr lang="en-US" dirty="0" smtClean="0"/>
              <a:t>in </a:t>
            </a:r>
            <a:r>
              <a:rPr lang="en-US" dirty="0"/>
              <a:t>which they carried out their </a:t>
            </a:r>
            <a:r>
              <a:rPr lang="en-US" dirty="0" smtClean="0"/>
              <a:t>instructions indeed </a:t>
            </a:r>
            <a:r>
              <a:rPr lang="en-US" dirty="0"/>
              <a:t>did not prejudice their clients and the admissions of double-briefing recede to </a:t>
            </a:r>
            <a:r>
              <a:rPr lang="en-US" dirty="0" smtClean="0"/>
              <a:t>the background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simultaneously the further charges of overreaching come sharply to the fore.</a:t>
            </a:r>
          </a:p>
        </p:txBody>
      </p:sp>
    </p:spTree>
    <p:extLst>
      <p:ext uri="{BB962C8B-B14F-4D97-AF65-F5344CB8AC3E}">
        <p14:creationId xmlns:p14="http://schemas.microsoft.com/office/powerpoint/2010/main" val="74293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>
            <a:normAutofit/>
          </a:bodyPr>
          <a:lstStyle/>
          <a:p>
            <a:r>
              <a:rPr lang="en-US" dirty="0" smtClean="0"/>
              <a:t>[22] Because </a:t>
            </a:r>
            <a:r>
              <a:rPr lang="en-US" dirty="0"/>
              <a:t>what the protestations of the advocates overlook is that if their true </a:t>
            </a:r>
            <a:r>
              <a:rPr lang="en-US" dirty="0" smtClean="0"/>
              <a:t>instructions were </a:t>
            </a:r>
            <a:r>
              <a:rPr lang="en-US" dirty="0"/>
              <a:t>indeed to postpone or settle cases, and not </a:t>
            </a:r>
            <a:r>
              <a:rPr lang="en-US" dirty="0" smtClean="0"/>
              <a:t>to conduct </a:t>
            </a:r>
            <a:r>
              <a:rPr lang="en-US" dirty="0"/>
              <a:t>trials, then by their own admissions they were not entitled to charge a fee as if </a:t>
            </a:r>
            <a:r>
              <a:rPr lang="en-US" dirty="0" smtClean="0"/>
              <a:t>they had </a:t>
            </a:r>
            <a:r>
              <a:rPr lang="en-US" dirty="0"/>
              <a:t>been briefed to conduct a trial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[</a:t>
            </a:r>
            <a:r>
              <a:rPr lang="en-US" dirty="0"/>
              <a:t>23] Yet in every case they, abetted by their attorneys, charged a fee as if they had </a:t>
            </a:r>
            <a:r>
              <a:rPr lang="en-US" dirty="0" smtClean="0"/>
              <a:t>been instructed </a:t>
            </a:r>
            <a:r>
              <a:rPr lang="en-US" dirty="0"/>
              <a:t>to conduct a trial when, on their own versions, they knew full well that was not true.</a:t>
            </a:r>
          </a:p>
          <a:p>
            <a:r>
              <a:rPr lang="en-US" dirty="0"/>
              <a:t>Most said their trial </a:t>
            </a:r>
            <a:r>
              <a:rPr lang="en-US"/>
              <a:t>fees </a:t>
            </a:r>
            <a:r>
              <a:rPr lang="en-US" smtClean="0"/>
              <a:t>were </a:t>
            </a:r>
            <a:r>
              <a:rPr lang="en-US" dirty="0"/>
              <a:t>reasonable, and perhaps they were, but that is beside </a:t>
            </a:r>
            <a:r>
              <a:rPr lang="en-US"/>
              <a:t>the </a:t>
            </a:r>
            <a:r>
              <a:rPr lang="en-US" smtClean="0"/>
              <a:t>point: they </a:t>
            </a:r>
            <a:r>
              <a:rPr lang="en-US" dirty="0"/>
              <a:t>were not entitled to a trial fee at all</a:t>
            </a:r>
          </a:p>
        </p:txBody>
      </p:sp>
    </p:spTree>
    <p:extLst>
      <p:ext uri="{BB962C8B-B14F-4D97-AF65-F5344CB8AC3E}">
        <p14:creationId xmlns:p14="http://schemas.microsoft.com/office/powerpoint/2010/main" val="1515175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2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7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704</Words>
  <Application>Microsoft Macintosh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Mangal</vt:lpstr>
      <vt:lpstr>Arial</vt:lpstr>
      <vt:lpstr>Office Theme</vt:lpstr>
      <vt:lpstr>Geach – double briefing and overcharging</vt:lpstr>
      <vt:lpstr>PowerPoint Presentation</vt:lpstr>
      <vt:lpstr>Fit and proper to practice as advocate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Geach – double briefing and overcharging</dc:title>
  <dc:creator>Greg Fourie</dc:creator>
  <cp:lastModifiedBy>Greg Fourie</cp:lastModifiedBy>
  <cp:revision>2</cp:revision>
  <dcterms:created xsi:type="dcterms:W3CDTF">2017-05-01T18:42:55Z</dcterms:created>
  <dcterms:modified xsi:type="dcterms:W3CDTF">2017-05-01T18:58:06Z</dcterms:modified>
</cp:coreProperties>
</file>